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7219D-C473-46F1-9B1C-9497A2BB97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88ECA5-90A9-4F37-A879-72B8B410F6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A8B917-2076-4F94-ABF8-0BE290A0268D}"/>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BCC4CD78-CCC2-4639-B283-0086952DDB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860C8B-4B42-40D4-88A1-0BD1A3C3E006}"/>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291246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B8AB-25BE-4EB9-ACEE-8197FD11C7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71D1CD4-5B09-4C1E-B72C-5BAE794363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A7CFE-E7EB-4379-8A26-A1D1F6F7E3A0}"/>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D05034DD-CB6A-4B60-AA25-26D7BB20E0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AB67C-1D4C-4CF4-8114-CDA72BD7EA07}"/>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121904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18B44-090F-499B-B9A0-237F37E1C6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7D647E-D3AC-48D1-8539-5D9BD6B7EEF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BBE0D-1FBB-4EE9-B49E-DA66F76DEEC2}"/>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57BDAF1E-E991-4021-9744-721ACE74F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D10C3D-F713-48E5-9CCF-8D563330D563}"/>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492975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F8D92-44F7-4C8F-AFAA-4E986E552C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FB411D-1649-4A3D-98BF-7839A6647A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A9C8E-7966-4538-A9D9-3D2DDD0A2A16}"/>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AE8CC74E-0E3A-41FA-B8CC-573CD5AFB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07DF26-A1C0-49E3-BFD1-EF39DF298172}"/>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1509019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9AE7E-23B1-4D74-B336-1659AF7E9F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D963F8-2D8A-439E-83B4-CD4B9BFDD04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0F6697-2B11-4957-BE92-5C874B849F6E}"/>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16EE74CB-6998-4C49-895F-573A442E5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C8F92-A1D9-450C-81B0-5141FE395494}"/>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233085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A4AC-860A-4554-BC0F-E346D48A40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10EAA4-F00C-4454-9250-44F79AFC67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D0172-B095-4451-A64B-79755FFC49D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AD7603-AFD3-4307-9460-1E1F187B7224}"/>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6" name="Footer Placeholder 5">
            <a:extLst>
              <a:ext uri="{FF2B5EF4-FFF2-40B4-BE49-F238E27FC236}">
                <a16:creationId xmlns:a16="http://schemas.microsoft.com/office/drawing/2014/main" id="{E5BDCE7E-FD48-432B-9266-A6AF5047A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9E00E1-E79F-4600-AB24-6217F6D987FB}"/>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620526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2F5F-58A3-435F-98A2-D335E1EA9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6BD3D2-6FA4-463B-BB58-2DC6C568C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F98017-AA51-47DC-991E-4F781A00EF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FE8701-3F7D-47AC-B72A-ADC3EFF2B6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F6D6E-9FE4-4A22-A796-607BE956E0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1EBFCD-74F7-45D9-A1D2-DF36CC6F55CF}"/>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8" name="Footer Placeholder 7">
            <a:extLst>
              <a:ext uri="{FF2B5EF4-FFF2-40B4-BE49-F238E27FC236}">
                <a16:creationId xmlns:a16="http://schemas.microsoft.com/office/drawing/2014/main" id="{9646FEE8-1B84-4B10-8B7A-93A3327E19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BA10E9-44DF-4AA3-A8E1-2BE23C4AB856}"/>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351782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D7EC-7C95-4E8B-AF43-4C54765E1E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9344E5-5A4E-4E14-A80D-05324FE890A0}"/>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4" name="Footer Placeholder 3">
            <a:extLst>
              <a:ext uri="{FF2B5EF4-FFF2-40B4-BE49-F238E27FC236}">
                <a16:creationId xmlns:a16="http://schemas.microsoft.com/office/drawing/2014/main" id="{AB511D42-E96F-4F19-8FD4-52F21E6EF6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8B623A-C45F-4BAA-8079-550BE4024E20}"/>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783740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BBE86C-CE29-4348-B0E5-7DAD09572F5D}"/>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3" name="Footer Placeholder 2">
            <a:extLst>
              <a:ext uri="{FF2B5EF4-FFF2-40B4-BE49-F238E27FC236}">
                <a16:creationId xmlns:a16="http://schemas.microsoft.com/office/drawing/2014/main" id="{D62B2C54-9C92-44BD-8FAF-69779FD46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F475E7-7056-42BB-9E4F-19D252BB2EC4}"/>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1228814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3F6D5-644E-433E-8E38-202B94485C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91F38E-E8B0-47C3-8CA2-658643FEC9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A5D864-C31D-4899-8954-852A5555E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932A6C-1BF2-4D36-8B02-13EE0FE672B6}"/>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6" name="Footer Placeholder 5">
            <a:extLst>
              <a:ext uri="{FF2B5EF4-FFF2-40B4-BE49-F238E27FC236}">
                <a16:creationId xmlns:a16="http://schemas.microsoft.com/office/drawing/2014/main" id="{8C41EAE3-DEE8-4211-BADF-A9E3F2C72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1065ED-E0A6-47AC-A62C-D855486AD378}"/>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869845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AEE9-F617-481C-A93F-D7D87730ED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D190DB-840A-4974-A99E-41FB2B7184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0EDFA-2767-4A0E-8DD0-C1E75746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DFFF2E-F4DE-40F9-97E0-42BA1CA2F63D}"/>
              </a:ext>
            </a:extLst>
          </p:cNvPr>
          <p:cNvSpPr>
            <a:spLocks noGrp="1"/>
          </p:cNvSpPr>
          <p:nvPr>
            <p:ph type="dt" sz="half" idx="10"/>
          </p:nvPr>
        </p:nvSpPr>
        <p:spPr/>
        <p:txBody>
          <a:bodyPr/>
          <a:lstStyle/>
          <a:p>
            <a:fld id="{3859998E-113B-48F5-94CC-7B6459CC79FC}" type="datetimeFigureOut">
              <a:rPr lang="en-US" smtClean="0"/>
              <a:t>1/18/2021</a:t>
            </a:fld>
            <a:endParaRPr lang="en-US"/>
          </a:p>
        </p:txBody>
      </p:sp>
      <p:sp>
        <p:nvSpPr>
          <p:cNvPr id="6" name="Footer Placeholder 5">
            <a:extLst>
              <a:ext uri="{FF2B5EF4-FFF2-40B4-BE49-F238E27FC236}">
                <a16:creationId xmlns:a16="http://schemas.microsoft.com/office/drawing/2014/main" id="{A20FB8E8-3BE8-44F1-BF25-7583F6007B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FA2CFA-48F3-4774-9EE4-F127E3037F8B}"/>
              </a:ext>
            </a:extLst>
          </p:cNvPr>
          <p:cNvSpPr>
            <a:spLocks noGrp="1"/>
          </p:cNvSpPr>
          <p:nvPr>
            <p:ph type="sldNum" sz="quarter" idx="12"/>
          </p:nvPr>
        </p:nvSpPr>
        <p:spPr/>
        <p:txBody>
          <a:bodyPr/>
          <a:lstStyle/>
          <a:p>
            <a:fld id="{FAC2D2A0-6ED7-434F-BEC5-36CA921D1C9A}" type="slidenum">
              <a:rPr lang="en-US" smtClean="0"/>
              <a:t>‹#›</a:t>
            </a:fld>
            <a:endParaRPr lang="en-US"/>
          </a:p>
        </p:txBody>
      </p:sp>
    </p:spTree>
    <p:extLst>
      <p:ext uri="{BB962C8B-B14F-4D97-AF65-F5344CB8AC3E}">
        <p14:creationId xmlns:p14="http://schemas.microsoft.com/office/powerpoint/2010/main" val="372543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6AAAEA-1A56-40E3-A15F-656B0A68BC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258150-FFBC-4016-A4F4-6E473F946A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125172-75F6-427F-BFC0-E927CB1517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59998E-113B-48F5-94CC-7B6459CC79FC}" type="datetimeFigureOut">
              <a:rPr lang="en-US" smtClean="0"/>
              <a:t>1/18/2021</a:t>
            </a:fld>
            <a:endParaRPr lang="en-US"/>
          </a:p>
        </p:txBody>
      </p:sp>
      <p:sp>
        <p:nvSpPr>
          <p:cNvPr id="5" name="Footer Placeholder 4">
            <a:extLst>
              <a:ext uri="{FF2B5EF4-FFF2-40B4-BE49-F238E27FC236}">
                <a16:creationId xmlns:a16="http://schemas.microsoft.com/office/drawing/2014/main" id="{5DDF433C-335B-4A97-8130-3F960B91C9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F27AB9-8DD0-4E09-9AC7-703D4F5AD5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C2D2A0-6ED7-434F-BEC5-36CA921D1C9A}" type="slidenum">
              <a:rPr lang="en-US" smtClean="0"/>
              <a:t>‹#›</a:t>
            </a:fld>
            <a:endParaRPr lang="en-US"/>
          </a:p>
        </p:txBody>
      </p:sp>
    </p:spTree>
    <p:extLst>
      <p:ext uri="{BB962C8B-B14F-4D97-AF65-F5344CB8AC3E}">
        <p14:creationId xmlns:p14="http://schemas.microsoft.com/office/powerpoint/2010/main" val="29566922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48BDD-6F98-4F63-8458-841465ACF480}"/>
              </a:ext>
            </a:extLst>
          </p:cNvPr>
          <p:cNvSpPr>
            <a:spLocks noGrp="1"/>
          </p:cNvSpPr>
          <p:nvPr>
            <p:ph type="ctrTitle"/>
          </p:nvPr>
        </p:nvSpPr>
        <p:spPr/>
        <p:txBody>
          <a:bodyPr/>
          <a:lstStyle/>
          <a:p>
            <a:r>
              <a:rPr lang="en-US" sz="1800" b="1" u="sng" kern="0" dirty="0">
                <a:solidFill>
                  <a:srgbClr val="1F1F1F"/>
                </a:solidFill>
                <a:effectLst/>
                <a:latin typeface="Arial" panose="020B0604020202020204" pitchFamily="34" charset="0"/>
                <a:ea typeface="Times New Roman" panose="02020603050405020304" pitchFamily="18" charset="0"/>
                <a:cs typeface="Times New Roman" panose="02020603050405020304" pitchFamily="18" charset="0"/>
              </a:rPr>
              <a:t>Capstone Project - The Battle of Neighborhoods </a:t>
            </a:r>
            <a:br>
              <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769D644C-20BC-4656-910D-B3CCB24C2AE1}"/>
              </a:ext>
            </a:extLst>
          </p:cNvPr>
          <p:cNvSpPr>
            <a:spLocks noGrp="1"/>
          </p:cNvSpPr>
          <p:nvPr>
            <p:ph type="subTitle" idx="1"/>
          </p:nvPr>
        </p:nvSpPr>
        <p:spPr/>
        <p:txBody>
          <a:bodyPr/>
          <a:lstStyle/>
          <a:p>
            <a:r>
              <a:rPr lang="en-US" sz="1800" b="1"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Where do we get good </a:t>
            </a:r>
            <a:r>
              <a:rPr lang="en-US" sz="1800" b="1" kern="0" dirty="0" err="1">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Briyani</a:t>
            </a:r>
            <a:r>
              <a:rPr lang="en-US" sz="1800" b="1" kern="0"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9198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9E89-972C-4ED5-A6A2-83015EA0CDF7}"/>
              </a:ext>
            </a:extLst>
          </p:cNvPr>
          <p:cNvSpPr>
            <a:spLocks noGrp="1"/>
          </p:cNvSpPr>
          <p:nvPr>
            <p:ph type="title"/>
          </p:nvPr>
        </p:nvSpPr>
        <p:spPr/>
        <p:txBody>
          <a:bodyPr/>
          <a:lstStyle/>
          <a:p>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Boston:</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FFF299EB-31E6-4769-95A8-0A981C87C176}"/>
              </a:ext>
            </a:extLst>
          </p:cNvPr>
          <p:cNvPicPr>
            <a:picLocks noGrp="1"/>
          </p:cNvPicPr>
          <p:nvPr>
            <p:ph idx="1"/>
          </p:nvPr>
        </p:nvPicPr>
        <p:blipFill>
          <a:blip r:embed="rId2"/>
          <a:stretch>
            <a:fillRect/>
          </a:stretch>
        </p:blipFill>
        <p:spPr>
          <a:xfrm>
            <a:off x="3628561" y="1825625"/>
            <a:ext cx="4934878" cy="4351338"/>
          </a:xfrm>
          <a:prstGeom prst="rect">
            <a:avLst/>
          </a:prstGeom>
        </p:spPr>
      </p:pic>
    </p:spTree>
    <p:extLst>
      <p:ext uri="{BB962C8B-B14F-4D97-AF65-F5344CB8AC3E}">
        <p14:creationId xmlns:p14="http://schemas.microsoft.com/office/powerpoint/2010/main" val="2052315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D366FA-ACAC-4032-93FD-A1770E691B63}"/>
              </a:ext>
            </a:extLst>
          </p:cNvPr>
          <p:cNvSpPr>
            <a:spLocks noGrp="1"/>
          </p:cNvSpPr>
          <p:nvPr>
            <p:ph idx="1"/>
          </p:nvPr>
        </p:nvSpPr>
        <p:spPr/>
        <p:txBody>
          <a:bodyPr/>
          <a:lstStyle/>
          <a:p>
            <a:r>
              <a:rPr lang="en-US" sz="1800" dirty="0">
                <a:solidFill>
                  <a:srgbClr val="24292E"/>
                </a:solidFill>
                <a:effectLst/>
                <a:latin typeface="Arial" panose="020B0604020202020204" pitchFamily="34" charset="0"/>
                <a:ea typeface="Times New Roman" panose="02020603050405020304" pitchFamily="18" charset="0"/>
              </a:rPr>
              <a:t>Upon First inspection we see that New York, Jersey City and San Francisco are the most densely cities. In the next phase we Calculate the Mean coordinate and the mean distance to mean coordinate(MDMC). We represent the mean coordinate with a big green circle and distances with green lines</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515965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7683-C343-43F3-9C1C-7A8FE052E4F6}"/>
              </a:ext>
            </a:extLst>
          </p:cNvPr>
          <p:cNvSpPr>
            <a:spLocks noGrp="1"/>
          </p:cNvSpPr>
          <p:nvPr>
            <p:ph type="title"/>
          </p:nvPr>
        </p:nvSpPr>
        <p:spPr/>
        <p:txBody>
          <a:bodyPr>
            <a:normAutofit fontScale="90000"/>
          </a:bodyPr>
          <a:lstStyle/>
          <a:p>
            <a:pPr marL="0" marR="0">
              <a:lnSpc>
                <a:spcPct val="107000"/>
              </a:lnSpc>
              <a:spcBef>
                <a:spcPts val="1800"/>
              </a:spcBef>
              <a:spcAft>
                <a:spcPts val="1200"/>
              </a:spcAft>
            </a:pPr>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New York:</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dirty="0">
                <a:solidFill>
                  <a:srgbClr val="24292E"/>
                </a:solidFill>
                <a:effectLst/>
                <a:latin typeface="Arial" panose="020B0604020202020204" pitchFamily="34" charset="0"/>
                <a:ea typeface="Times New Roman" panose="02020603050405020304" pitchFamily="18" charset="0"/>
              </a:rPr>
              <a:t>MDMC: 0.021556</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9B37D5D7-32ED-4D1D-A80F-300067918961}"/>
              </a:ext>
            </a:extLst>
          </p:cNvPr>
          <p:cNvPicPr>
            <a:picLocks noGrp="1"/>
          </p:cNvPicPr>
          <p:nvPr>
            <p:ph idx="1"/>
          </p:nvPr>
        </p:nvPicPr>
        <p:blipFill>
          <a:blip r:embed="rId2"/>
          <a:stretch>
            <a:fillRect/>
          </a:stretch>
        </p:blipFill>
        <p:spPr>
          <a:xfrm>
            <a:off x="3030929" y="1825625"/>
            <a:ext cx="6130142" cy="4351338"/>
          </a:xfrm>
          <a:prstGeom prst="rect">
            <a:avLst/>
          </a:prstGeom>
        </p:spPr>
      </p:pic>
    </p:spTree>
    <p:extLst>
      <p:ext uri="{BB962C8B-B14F-4D97-AF65-F5344CB8AC3E}">
        <p14:creationId xmlns:p14="http://schemas.microsoft.com/office/powerpoint/2010/main" val="3610111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0339-6AA7-4C87-8D32-D8D78A9E8230}"/>
              </a:ext>
            </a:extLst>
          </p:cNvPr>
          <p:cNvSpPr>
            <a:spLocks noGrp="1"/>
          </p:cNvSpPr>
          <p:nvPr>
            <p:ph type="title"/>
          </p:nvPr>
        </p:nvSpPr>
        <p:spPr/>
        <p:txBody>
          <a:bodyPr>
            <a:normAutofit fontScale="90000"/>
          </a:bodyPr>
          <a:lstStyle/>
          <a:p>
            <a:pPr marL="0" marR="0">
              <a:lnSpc>
                <a:spcPct val="107000"/>
              </a:lnSpc>
              <a:spcBef>
                <a:spcPts val="1800"/>
              </a:spcBef>
              <a:spcAft>
                <a:spcPts val="1200"/>
              </a:spcAft>
            </a:pPr>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Chicago:</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dirty="0">
                <a:solidFill>
                  <a:srgbClr val="24292E"/>
                </a:solidFill>
                <a:effectLst/>
                <a:latin typeface="Arial" panose="020B0604020202020204" pitchFamily="34" charset="0"/>
                <a:ea typeface="Times New Roman" panose="02020603050405020304" pitchFamily="18" charset="0"/>
              </a:rPr>
              <a:t>MDMC: 0.052805</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0ED15388-A5F5-47DB-AA64-A29DD8F4C513}"/>
              </a:ext>
            </a:extLst>
          </p:cNvPr>
          <p:cNvPicPr>
            <a:picLocks noGrp="1"/>
          </p:cNvPicPr>
          <p:nvPr>
            <p:ph idx="1"/>
          </p:nvPr>
        </p:nvPicPr>
        <p:blipFill>
          <a:blip r:embed="rId2"/>
          <a:stretch>
            <a:fillRect/>
          </a:stretch>
        </p:blipFill>
        <p:spPr>
          <a:xfrm>
            <a:off x="2185304" y="1825625"/>
            <a:ext cx="7821392" cy="4351338"/>
          </a:xfrm>
          <a:prstGeom prst="rect">
            <a:avLst/>
          </a:prstGeom>
        </p:spPr>
      </p:pic>
    </p:spTree>
    <p:extLst>
      <p:ext uri="{BB962C8B-B14F-4D97-AF65-F5344CB8AC3E}">
        <p14:creationId xmlns:p14="http://schemas.microsoft.com/office/powerpoint/2010/main" val="3035099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81322-25B9-4203-A1D6-46A86814FE24}"/>
              </a:ext>
            </a:extLst>
          </p:cNvPr>
          <p:cNvSpPr>
            <a:spLocks noGrp="1"/>
          </p:cNvSpPr>
          <p:nvPr>
            <p:ph type="title"/>
          </p:nvPr>
        </p:nvSpPr>
        <p:spPr/>
        <p:txBody>
          <a:bodyPr>
            <a:normAutofit fontScale="90000"/>
          </a:bodyPr>
          <a:lstStyle/>
          <a:p>
            <a:pPr marL="0" marR="0">
              <a:lnSpc>
                <a:spcPct val="107000"/>
              </a:lnSpc>
              <a:spcBef>
                <a:spcPts val="1800"/>
              </a:spcBef>
              <a:spcAft>
                <a:spcPts val="1200"/>
              </a:spcAft>
            </a:pPr>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San Francisco:</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dirty="0">
                <a:solidFill>
                  <a:srgbClr val="24292E"/>
                </a:solidFill>
                <a:effectLst/>
                <a:latin typeface="Arial" panose="020B0604020202020204" pitchFamily="34" charset="0"/>
                <a:ea typeface="Times New Roman" panose="02020603050405020304" pitchFamily="18" charset="0"/>
              </a:rPr>
              <a:t>MDMC: 0.028633</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29180D3F-641E-47FB-9B63-F96AF96B2FAB}"/>
              </a:ext>
            </a:extLst>
          </p:cNvPr>
          <p:cNvPicPr>
            <a:picLocks noGrp="1"/>
          </p:cNvPicPr>
          <p:nvPr>
            <p:ph idx="1"/>
          </p:nvPr>
        </p:nvPicPr>
        <p:blipFill>
          <a:blip r:embed="rId2"/>
          <a:stretch>
            <a:fillRect/>
          </a:stretch>
        </p:blipFill>
        <p:spPr>
          <a:xfrm>
            <a:off x="2141213" y="1825625"/>
            <a:ext cx="7909574" cy="4351338"/>
          </a:xfrm>
          <a:prstGeom prst="rect">
            <a:avLst/>
          </a:prstGeom>
        </p:spPr>
      </p:pic>
    </p:spTree>
    <p:extLst>
      <p:ext uri="{BB962C8B-B14F-4D97-AF65-F5344CB8AC3E}">
        <p14:creationId xmlns:p14="http://schemas.microsoft.com/office/powerpoint/2010/main" val="588583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C5A71-B05D-4395-8B7D-1200A7FA23AA}"/>
              </a:ext>
            </a:extLst>
          </p:cNvPr>
          <p:cNvSpPr>
            <a:spLocks noGrp="1"/>
          </p:cNvSpPr>
          <p:nvPr>
            <p:ph type="title"/>
          </p:nvPr>
        </p:nvSpPr>
        <p:spPr/>
        <p:txBody>
          <a:bodyPr>
            <a:normAutofit fontScale="90000"/>
          </a:bodyPr>
          <a:lstStyle/>
          <a:p>
            <a:pPr marL="0" marR="0">
              <a:lnSpc>
                <a:spcPct val="107000"/>
              </a:lnSpc>
              <a:spcBef>
                <a:spcPts val="1800"/>
              </a:spcBef>
              <a:spcAft>
                <a:spcPts val="1200"/>
              </a:spcAft>
            </a:pPr>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Jersey City:</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dirty="0">
                <a:solidFill>
                  <a:srgbClr val="24292E"/>
                </a:solidFill>
                <a:effectLst/>
                <a:latin typeface="Arial" panose="020B0604020202020204" pitchFamily="34" charset="0"/>
                <a:ea typeface="Times New Roman" panose="02020603050405020304" pitchFamily="18" charset="0"/>
              </a:rPr>
              <a:t>MDMC: 0.029950</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A6104560-8F0D-407D-A91D-B2E25EA2D804}"/>
              </a:ext>
            </a:extLst>
          </p:cNvPr>
          <p:cNvPicPr>
            <a:picLocks noGrp="1"/>
          </p:cNvPicPr>
          <p:nvPr>
            <p:ph idx="1"/>
          </p:nvPr>
        </p:nvPicPr>
        <p:blipFill>
          <a:blip r:embed="rId2"/>
          <a:stretch>
            <a:fillRect/>
          </a:stretch>
        </p:blipFill>
        <p:spPr>
          <a:xfrm>
            <a:off x="2620634" y="1825625"/>
            <a:ext cx="6950732" cy="4351338"/>
          </a:xfrm>
          <a:prstGeom prst="rect">
            <a:avLst/>
          </a:prstGeom>
        </p:spPr>
      </p:pic>
    </p:spTree>
    <p:extLst>
      <p:ext uri="{BB962C8B-B14F-4D97-AF65-F5344CB8AC3E}">
        <p14:creationId xmlns:p14="http://schemas.microsoft.com/office/powerpoint/2010/main" val="61181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72CCE-3173-4F68-8913-FBD6C5A2E724}"/>
              </a:ext>
            </a:extLst>
          </p:cNvPr>
          <p:cNvSpPr>
            <a:spLocks noGrp="1"/>
          </p:cNvSpPr>
          <p:nvPr>
            <p:ph type="title"/>
          </p:nvPr>
        </p:nvSpPr>
        <p:spPr/>
        <p:txBody>
          <a:bodyPr>
            <a:normAutofit fontScale="90000"/>
          </a:bodyPr>
          <a:lstStyle/>
          <a:p>
            <a:pPr marL="0" marR="0">
              <a:lnSpc>
                <a:spcPct val="107000"/>
              </a:lnSpc>
              <a:spcBef>
                <a:spcPts val="1800"/>
              </a:spcBef>
              <a:spcAft>
                <a:spcPts val="1200"/>
              </a:spcAft>
            </a:pPr>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Boston:</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r>
              <a:rPr lang="en-US" sz="1800" dirty="0">
                <a:solidFill>
                  <a:srgbClr val="24292E"/>
                </a:solidFill>
                <a:effectLst/>
                <a:latin typeface="Arial" panose="020B0604020202020204" pitchFamily="34" charset="0"/>
                <a:ea typeface="Times New Roman" panose="02020603050405020304" pitchFamily="18" charset="0"/>
              </a:rPr>
              <a:t>MDMC: 0.035126</a:t>
            </a:r>
            <a:br>
              <a:rPr lang="en-US" sz="1800" dirty="0">
                <a:effectLst/>
                <a:latin typeface="Times New Roman" panose="02020603050405020304" pitchFamily="18" charset="0"/>
                <a:ea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150724DC-9816-43CE-93CD-DD8232C65E71}"/>
              </a:ext>
            </a:extLst>
          </p:cNvPr>
          <p:cNvPicPr>
            <a:picLocks noGrp="1"/>
          </p:cNvPicPr>
          <p:nvPr>
            <p:ph idx="1"/>
          </p:nvPr>
        </p:nvPicPr>
        <p:blipFill>
          <a:blip r:embed="rId2"/>
          <a:stretch>
            <a:fillRect/>
          </a:stretch>
        </p:blipFill>
        <p:spPr>
          <a:xfrm>
            <a:off x="3005434" y="1825625"/>
            <a:ext cx="6181131" cy="4351338"/>
          </a:xfrm>
          <a:prstGeom prst="rect">
            <a:avLst/>
          </a:prstGeom>
        </p:spPr>
      </p:pic>
    </p:spTree>
    <p:extLst>
      <p:ext uri="{BB962C8B-B14F-4D97-AF65-F5344CB8AC3E}">
        <p14:creationId xmlns:p14="http://schemas.microsoft.com/office/powerpoint/2010/main" val="3639118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B9B9-648D-4E26-83BE-790758848561}"/>
              </a:ext>
            </a:extLst>
          </p:cNvPr>
          <p:cNvSpPr>
            <a:spLocks noGrp="1"/>
          </p:cNvSpPr>
          <p:nvPr>
            <p:ph type="title"/>
          </p:nvPr>
        </p:nvSpPr>
        <p:spPr/>
        <p:txBody>
          <a:bodyPr/>
          <a:lstStyle/>
          <a:p>
            <a:r>
              <a:rPr lang="en-US" sz="4400" dirty="0">
                <a:solidFill>
                  <a:srgbClr val="24292E"/>
                </a:solidFill>
                <a:effectLst/>
                <a:latin typeface="Arial" panose="020B0604020202020204" pitchFamily="34" charset="0"/>
                <a:ea typeface="Times New Roman" panose="02020603050405020304" pitchFamily="18" charset="0"/>
              </a:rPr>
              <a:t>The outputs are :</a:t>
            </a:r>
            <a:br>
              <a:rPr lang="en-US" sz="4400" dirty="0">
                <a:effectLst/>
                <a:latin typeface="Times New Roman" panose="02020603050405020304" pitchFamily="18" charset="0"/>
                <a:ea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48140C7C-1AB5-46E1-8038-AC327C9AE8C7}"/>
              </a:ext>
            </a:extLst>
          </p:cNvPr>
          <p:cNvSpPr>
            <a:spLocks noGrp="1"/>
          </p:cNvSpPr>
          <p:nvPr>
            <p:ph idx="1"/>
          </p:nvPr>
        </p:nvSpPr>
        <p:spPr/>
        <p:txBody>
          <a:bodyPr/>
          <a:lstStyle/>
          <a:p>
            <a:pPr marL="0" marR="0">
              <a:spcBef>
                <a:spcPts val="0"/>
              </a:spcBef>
              <a:spcAft>
                <a:spcPts val="1200"/>
              </a:spcAft>
            </a:pPr>
            <a:r>
              <a:rPr lang="en-US" sz="1800" dirty="0">
                <a:solidFill>
                  <a:srgbClr val="24292E"/>
                </a:solidFill>
                <a:effectLst/>
                <a:latin typeface="Arial" panose="020B0604020202020204" pitchFamily="34" charset="0"/>
                <a:ea typeface="Times New Roman" panose="02020603050405020304" pitchFamily="18" charset="0"/>
              </a:rPr>
              <a:t>The outputs are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dirty="0">
                <a:solidFill>
                  <a:srgbClr val="24292E"/>
                </a:solidFill>
                <a:effectLst/>
                <a:latin typeface="Arial" panose="020B0604020202020204" pitchFamily="34" charset="0"/>
                <a:ea typeface="Calibri" panose="020F0502020204030204" pitchFamily="34" charset="0"/>
                <a:cs typeface="Times New Roman" panose="02020603050405020304" pitchFamily="18" charset="0"/>
              </a:rPr>
              <a:t>New York</a:t>
            </a:r>
            <a:endParaRPr lang="en-US" sz="18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Font typeface="Symbol" panose="05050102010706020507" pitchFamily="18" charset="2"/>
              <a:buChar char=""/>
              <a:tabLst>
                <a:tab pos="457200" algn="l"/>
              </a:tabLst>
            </a:pPr>
            <a:r>
              <a:rPr lang="en-US" sz="1800" dirty="0">
                <a:solidFill>
                  <a:srgbClr val="24292E"/>
                </a:solidFill>
                <a:effectLst/>
                <a:latin typeface="Arial" panose="020B0604020202020204" pitchFamily="34" charset="0"/>
                <a:ea typeface="Calibri" panose="020F0502020204030204" pitchFamily="34" charset="0"/>
                <a:cs typeface="Times New Roman" panose="02020603050405020304" pitchFamily="18" charset="0"/>
              </a:rPr>
              <a:t>San Francisco</a:t>
            </a:r>
            <a:endParaRPr lang="en-US" sz="18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Font typeface="Symbol" panose="05050102010706020507" pitchFamily="18" charset="2"/>
              <a:buChar char=""/>
              <a:tabLst>
                <a:tab pos="457200" algn="l"/>
              </a:tabLst>
            </a:pPr>
            <a:r>
              <a:rPr lang="en-US" sz="1800" dirty="0">
                <a:solidFill>
                  <a:srgbClr val="24292E"/>
                </a:solidFill>
                <a:effectLst/>
                <a:latin typeface="Arial" panose="020B0604020202020204" pitchFamily="34" charset="0"/>
                <a:ea typeface="Calibri" panose="020F0502020204030204" pitchFamily="34" charset="0"/>
                <a:cs typeface="Times New Roman" panose="02020603050405020304" pitchFamily="18" charset="0"/>
              </a:rPr>
              <a:t>Jersey City</a:t>
            </a:r>
            <a:endParaRPr lang="en-US" sz="18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Font typeface="Symbol" panose="05050102010706020507" pitchFamily="18" charset="2"/>
              <a:buChar char=""/>
              <a:tabLst>
                <a:tab pos="457200" algn="l"/>
              </a:tabLst>
            </a:pPr>
            <a:r>
              <a:rPr lang="en-US" sz="1800" dirty="0">
                <a:solidFill>
                  <a:srgbClr val="24292E"/>
                </a:solidFill>
                <a:effectLst/>
                <a:latin typeface="Arial" panose="020B0604020202020204" pitchFamily="34" charset="0"/>
                <a:ea typeface="Calibri" panose="020F0502020204030204" pitchFamily="34" charset="0"/>
                <a:cs typeface="Times New Roman" panose="02020603050405020304" pitchFamily="18" charset="0"/>
              </a:rPr>
              <a:t>Boston</a:t>
            </a:r>
            <a:endParaRPr lang="en-US" sz="18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300"/>
              </a:spcBef>
              <a:spcAft>
                <a:spcPts val="800"/>
              </a:spcAft>
              <a:buFont typeface="Symbol" panose="05050102010706020507" pitchFamily="18" charset="2"/>
              <a:buChar char=""/>
              <a:tabLst>
                <a:tab pos="457200" algn="l"/>
              </a:tabLst>
            </a:pPr>
            <a:r>
              <a:rPr lang="en-US" sz="1800" dirty="0">
                <a:solidFill>
                  <a:srgbClr val="24292E"/>
                </a:solidFill>
                <a:effectLst/>
                <a:latin typeface="Arial" panose="020B0604020202020204" pitchFamily="34" charset="0"/>
                <a:ea typeface="Calibri" panose="020F0502020204030204" pitchFamily="34" charset="0"/>
                <a:cs typeface="Times New Roman" panose="02020603050405020304" pitchFamily="18" charset="0"/>
              </a:rPr>
              <a:t>Chicago</a:t>
            </a:r>
            <a:endParaRPr lang="en-US" sz="1800" dirty="0">
              <a:solidFill>
                <a:srgbClr val="24292E"/>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105719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BDAE2-9567-423C-BF7D-ADE7C68F9A12}"/>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Discussion:</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350FAE38-49D4-406E-AC5D-29A673D7DB7F}"/>
              </a:ext>
            </a:extLst>
          </p:cNvPr>
          <p:cNvSpPr>
            <a:spLocks noGrp="1"/>
          </p:cNvSpPr>
          <p:nvPr>
            <p:ph idx="1"/>
          </p:nvPr>
        </p:nvSpPr>
        <p:spPr/>
        <p:txBody>
          <a:bodyPr/>
          <a:lstStyle/>
          <a:p>
            <a:pPr marL="0" marR="0">
              <a:spcBef>
                <a:spcPts val="0"/>
              </a:spcBef>
              <a:spcAft>
                <a:spcPts val="1200"/>
              </a:spcAft>
            </a:pPr>
            <a:r>
              <a:rPr lang="en-US" sz="1800" dirty="0">
                <a:solidFill>
                  <a:srgbClr val="24292E"/>
                </a:solidFill>
                <a:effectLst/>
                <a:latin typeface="Arial" panose="020B0604020202020204" pitchFamily="34" charset="0"/>
                <a:ea typeface="Times New Roman" panose="02020603050405020304" pitchFamily="18" charset="0"/>
              </a:rPr>
              <a:t>One thing I noticed in here that there is a really far away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in Jersey City that is probably giving it a higher MDMC. So I checked what if I removed it, it would not harm anyone to try 99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than 100 and New York is just at the other shore.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dirty="0">
                <a:solidFill>
                  <a:srgbClr val="24292E"/>
                </a:solidFill>
                <a:effectLst/>
                <a:latin typeface="Arial" panose="020B0604020202020204" pitchFamily="34" charset="0"/>
                <a:ea typeface="Times New Roman" panose="02020603050405020304" pitchFamily="18" charset="0"/>
              </a:rPr>
              <a:t>The new MDMC was: 0.0219953, putting it one place up on the list replacing San Francisco.</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1200"/>
              </a:spcAft>
            </a:pPr>
            <a:r>
              <a:rPr lang="en-US" sz="1800" dirty="0">
                <a:solidFill>
                  <a:srgbClr val="24292E"/>
                </a:solidFill>
                <a:effectLst/>
                <a:latin typeface="Arial" panose="020B0604020202020204" pitchFamily="34" charset="0"/>
                <a:ea typeface="Times New Roman" panose="02020603050405020304" pitchFamily="18" charset="0"/>
              </a:rPr>
              <a:t>One consideration to do further work on is to move the location of the Foursquare API query until we get all the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in each city and do the calculations again.</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394641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4E98-B039-4130-ABF6-EDD8BD4198BE}"/>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Conclusion:</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F8D63C2E-048A-4968-A278-47F07FB0B5F3}"/>
              </a:ext>
            </a:extLst>
          </p:cNvPr>
          <p:cNvSpPr>
            <a:spLocks noGrp="1"/>
          </p:cNvSpPr>
          <p:nvPr>
            <p:ph idx="1"/>
          </p:nvPr>
        </p:nvSpPr>
        <p:spPr/>
        <p:txBody>
          <a:bodyPr/>
          <a:lstStyle/>
          <a:p>
            <a:pPr marL="0" marR="0">
              <a:spcBef>
                <a:spcPts val="0"/>
              </a:spcBef>
              <a:spcAft>
                <a:spcPts val="1200"/>
              </a:spcAft>
            </a:pPr>
            <a:r>
              <a:rPr lang="en-US" sz="1800" dirty="0">
                <a:solidFill>
                  <a:srgbClr val="24292E"/>
                </a:solidFill>
                <a:effectLst/>
                <a:latin typeface="Arial" panose="020B0604020202020204" pitchFamily="34" charset="0"/>
                <a:ea typeface="Times New Roman" panose="02020603050405020304" pitchFamily="18" charset="0"/>
              </a:rPr>
              <a:t>There is no doubt that New York is the best place to try many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Also, if I’m done with all the New York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I can drive to Jersey City and enjoy 99 more.</a:t>
            </a:r>
            <a:endParaRPr lang="en-US" sz="1800" dirty="0">
              <a:effectLst/>
              <a:latin typeface="Times New Roman" panose="02020603050405020304" pitchFamily="18" charset="0"/>
              <a:ea typeface="Times New Roman" panose="02020603050405020304" pitchFamily="18" charset="0"/>
            </a:endParaRPr>
          </a:p>
          <a:p>
            <a:pPr marL="0" marR="0">
              <a:spcBef>
                <a:spcPts val="0"/>
              </a:spcBef>
            </a:pPr>
            <a:r>
              <a:rPr lang="en-US" sz="1800" dirty="0">
                <a:solidFill>
                  <a:srgbClr val="24292E"/>
                </a:solidFill>
                <a:effectLst/>
                <a:latin typeface="Arial" panose="020B0604020202020204" pitchFamily="34" charset="0"/>
                <a:ea typeface="Times New Roman" panose="02020603050405020304" pitchFamily="18" charset="0"/>
              </a:rPr>
              <a:t>Also, </a:t>
            </a:r>
            <a:r>
              <a:rPr lang="en-US" sz="1800" dirty="0" err="1">
                <a:solidFill>
                  <a:srgbClr val="24292E"/>
                </a:solidFill>
                <a:effectLst/>
                <a:latin typeface="Arial" panose="020B0604020202020204" pitchFamily="34" charset="0"/>
                <a:ea typeface="Times New Roman" panose="02020603050405020304" pitchFamily="18" charset="0"/>
              </a:rPr>
              <a:t>i</a:t>
            </a:r>
            <a:r>
              <a:rPr lang="en-US" sz="1800" dirty="0">
                <a:solidFill>
                  <a:srgbClr val="24292E"/>
                </a:solidFill>
                <a:effectLst/>
                <a:latin typeface="Arial" panose="020B0604020202020204" pitchFamily="34" charset="0"/>
                <a:ea typeface="Times New Roman" panose="02020603050405020304" pitchFamily="18" charset="0"/>
              </a:rPr>
              <a:t> would recommend to book the hotel close to the mean coordinate.</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313965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27FE-431A-42FC-853F-9397237C5AFF}"/>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Introduction</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D17B6C2-9783-40B3-BFB3-097EEF8436AA}"/>
              </a:ext>
            </a:extLst>
          </p:cNvPr>
          <p:cNvSpPr>
            <a:spLocks noGrp="1"/>
          </p:cNvSpPr>
          <p:nvPr>
            <p:ph idx="1"/>
          </p:nvPr>
        </p:nvSpPr>
        <p:spPr/>
        <p:txBody>
          <a:bodyPr/>
          <a:lstStyle/>
          <a:p>
            <a:r>
              <a:rPr lang="en-US" sz="1800" dirty="0">
                <a:solidFill>
                  <a:srgbClr val="24292E"/>
                </a:solidFill>
                <a:effectLst/>
                <a:latin typeface="Arial" panose="020B0604020202020204" pitchFamily="34" charset="0"/>
                <a:ea typeface="Times New Roman" panose="02020603050405020304" pitchFamily="18" charset="0"/>
              </a:rPr>
              <a:t>I have been main places and tried variety of food but at end of the day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is the special for me and my Asian friends irrespective of how many times you eat. So I want to find the best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 in USA. The problem is to solve the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in the major cities and find the best place for Asian friends so that they can have a spicy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198825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1E8B-5373-4C39-A2CA-F377F920A361}"/>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Data section</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BB4AA8F3-050D-4CFA-BC9F-D81BA8CD6C4A}"/>
              </a:ext>
            </a:extLst>
          </p:cNvPr>
          <p:cNvSpPr>
            <a:spLocks noGrp="1"/>
          </p:cNvSpPr>
          <p:nvPr>
            <p:ph idx="1"/>
          </p:nvPr>
        </p:nvSpPr>
        <p:spPr/>
        <p:txBody>
          <a:bodyPr/>
          <a:lstStyle/>
          <a:p>
            <a:r>
              <a:rPr lang="en-US" sz="1800" dirty="0">
                <a:solidFill>
                  <a:srgbClr val="24292E"/>
                </a:solidFill>
                <a:effectLst/>
                <a:latin typeface="Arial" panose="020B0604020202020204" pitchFamily="34" charset="0"/>
                <a:ea typeface="Times New Roman" panose="02020603050405020304" pitchFamily="18" charset="0"/>
              </a:rPr>
              <a:t>I will use </a:t>
            </a:r>
            <a:r>
              <a:rPr lang="en-US" sz="1800" dirty="0" err="1">
                <a:solidFill>
                  <a:srgbClr val="24292E"/>
                </a:solidFill>
                <a:effectLst/>
                <a:latin typeface="Arial" panose="020B0604020202020204" pitchFamily="34" charset="0"/>
                <a:ea typeface="Times New Roman" panose="02020603050405020304" pitchFamily="18" charset="0"/>
              </a:rPr>
              <a:t>FourSquare</a:t>
            </a:r>
            <a:r>
              <a:rPr lang="en-US" sz="1800" dirty="0">
                <a:solidFill>
                  <a:srgbClr val="24292E"/>
                </a:solidFill>
                <a:effectLst/>
                <a:latin typeface="Arial" panose="020B0604020202020204" pitchFamily="34" charset="0"/>
                <a:ea typeface="Times New Roman" panose="02020603050405020304" pitchFamily="18" charset="0"/>
              </a:rPr>
              <a:t> API to collect the data of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locations in 5 cities which are: New York, San Francisco, Jersey City, Boston &amp; Chicago. These are the big cities and hope that it will have the best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38747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4FC5-4680-4CA3-9382-C60556C59D90}"/>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Methodology</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9" name="Content Placeholder 8">
            <a:extLst>
              <a:ext uri="{FF2B5EF4-FFF2-40B4-BE49-F238E27FC236}">
                <a16:creationId xmlns:a16="http://schemas.microsoft.com/office/drawing/2014/main" id="{C4896AF6-809E-4AFC-B961-DB83946A0193}"/>
              </a:ext>
            </a:extLst>
          </p:cNvPr>
          <p:cNvSpPr>
            <a:spLocks noGrp="1"/>
          </p:cNvSpPr>
          <p:nvPr>
            <p:ph idx="1"/>
          </p:nvPr>
        </p:nvSpPr>
        <p:spPr/>
        <p:txBody>
          <a:bodyPr>
            <a:normAutofit fontScale="77500" lnSpcReduction="20000"/>
          </a:bodyPr>
          <a:lstStyle/>
          <a:p>
            <a:r>
              <a:rPr lang="en-US" dirty="0"/>
              <a:t>The Idea is to assess the cities in which have the best </a:t>
            </a:r>
            <a:r>
              <a:rPr lang="en-US" dirty="0" err="1"/>
              <a:t>briyani</a:t>
            </a:r>
            <a:r>
              <a:rPr lang="en-US" dirty="0"/>
              <a:t> place. I used Four Square API through the venues channel. I used the near query to get venues in the cities. Also, I use the </a:t>
            </a:r>
            <a:r>
              <a:rPr lang="en-US" dirty="0" err="1"/>
              <a:t>CategoryID</a:t>
            </a:r>
            <a:r>
              <a:rPr lang="en-US" dirty="0"/>
              <a:t> to set it to show only </a:t>
            </a:r>
            <a:r>
              <a:rPr lang="en-US" dirty="0" err="1"/>
              <a:t>briyani</a:t>
            </a:r>
            <a:r>
              <a:rPr lang="en-US" dirty="0"/>
              <a:t> Places. An Example of my requests:</a:t>
            </a:r>
          </a:p>
          <a:p>
            <a:r>
              <a:rPr lang="en-US" dirty="0"/>
              <a:t>https://api.foursquare.com/v2/venues/explore?&amp;client_id=&amp;client_secret=&amp;v=20180605&amp;New York &amp;limit=100&amp;categoryId=4bf58dd8d48988d1ca941735</a:t>
            </a:r>
          </a:p>
          <a:p>
            <a:endParaRPr lang="en-US" dirty="0"/>
          </a:p>
          <a:p>
            <a:r>
              <a:rPr lang="en-US" dirty="0"/>
              <a:t>4bf58dd8d48988d1ca941735 is the Id of the </a:t>
            </a:r>
            <a:r>
              <a:rPr lang="en-US" dirty="0" err="1"/>
              <a:t>Briyani</a:t>
            </a:r>
            <a:r>
              <a:rPr lang="en-US" dirty="0"/>
              <a:t> Place Category. Foursquare limits to allow maximum of 100 venues per query.</a:t>
            </a:r>
          </a:p>
          <a:p>
            <a:r>
              <a:rPr lang="en-US" dirty="0"/>
              <a:t>Moreover, I repeated this request for 5 cities and got the top 100 venues. I saved the name and coordinate data only from the result and plotted them on the map for visual inspection.</a:t>
            </a:r>
          </a:p>
          <a:p>
            <a:r>
              <a:rPr lang="en-US" dirty="0"/>
              <a:t>Next, to get an indicator of the density of </a:t>
            </a:r>
            <a:r>
              <a:rPr lang="en-US" dirty="0" err="1"/>
              <a:t>Briyani</a:t>
            </a:r>
            <a:r>
              <a:rPr lang="en-US" dirty="0"/>
              <a:t> Places, I calculated a center coordinate of the venues to get the mean longitude and latitude values. Then I calculated the mean of the Euclidean distance from each venue to the mean coordinates. That was my indicator; mean distance to the mean coordinate.</a:t>
            </a:r>
          </a:p>
        </p:txBody>
      </p:sp>
    </p:spTree>
    <p:extLst>
      <p:ext uri="{BB962C8B-B14F-4D97-AF65-F5344CB8AC3E}">
        <p14:creationId xmlns:p14="http://schemas.microsoft.com/office/powerpoint/2010/main" val="4065288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50B73-4368-4C98-B842-ADB9C18D7660}"/>
              </a:ext>
            </a:extLst>
          </p:cNvPr>
          <p:cNvSpPr>
            <a:spLocks noGrp="1"/>
          </p:cNvSpPr>
          <p:nvPr>
            <p:ph type="title"/>
          </p:nvPr>
        </p:nvSpPr>
        <p:spPr/>
        <p:txBody>
          <a:bodyPr/>
          <a:lstStyle/>
          <a:p>
            <a:r>
              <a:rPr lang="en-US" sz="1800" b="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Results</a:t>
            </a:r>
            <a:br>
              <a:rPr lang="en-US"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AD639F4B-D04F-40C2-8E39-4D28899E39EE}"/>
              </a:ext>
            </a:extLst>
          </p:cNvPr>
          <p:cNvSpPr>
            <a:spLocks noGrp="1"/>
          </p:cNvSpPr>
          <p:nvPr>
            <p:ph idx="1"/>
          </p:nvPr>
        </p:nvSpPr>
        <p:spPr/>
        <p:txBody>
          <a:bodyPr/>
          <a:lstStyle/>
          <a:p>
            <a:r>
              <a:rPr lang="en-US" sz="1800" dirty="0">
                <a:solidFill>
                  <a:srgbClr val="24292E"/>
                </a:solidFill>
                <a:effectLst/>
                <a:latin typeface="Arial" panose="020B0604020202020204" pitchFamily="34" charset="0"/>
                <a:ea typeface="Times New Roman" panose="02020603050405020304" pitchFamily="18" charset="0"/>
              </a:rPr>
              <a:t>For our initial visual inspection we see that they all have multiple </a:t>
            </a:r>
            <a:r>
              <a:rPr lang="en-US" sz="1800" dirty="0" err="1">
                <a:solidFill>
                  <a:srgbClr val="24292E"/>
                </a:solidFill>
                <a:effectLst/>
                <a:latin typeface="Arial" panose="020B0604020202020204" pitchFamily="34" charset="0"/>
                <a:ea typeface="Times New Roman" panose="02020603050405020304" pitchFamily="18" charset="0"/>
              </a:rPr>
              <a:t>briyani</a:t>
            </a:r>
            <a:r>
              <a:rPr lang="en-US" sz="1800" dirty="0">
                <a:solidFill>
                  <a:srgbClr val="24292E"/>
                </a:solidFill>
                <a:effectLst/>
                <a:latin typeface="Arial" panose="020B0604020202020204" pitchFamily="34" charset="0"/>
                <a:ea typeface="Times New Roman" panose="02020603050405020304" pitchFamily="18" charset="0"/>
              </a:rPr>
              <a:t> places and often more than Foursquare would like to supply us. The following here are the pictures of the </a:t>
            </a:r>
            <a:r>
              <a:rPr lang="en-US" sz="1800" dirty="0" err="1">
                <a:solidFill>
                  <a:srgbClr val="24292E"/>
                </a:solidFill>
                <a:effectLst/>
                <a:latin typeface="Arial" panose="020B0604020202020204" pitchFamily="34" charset="0"/>
                <a:ea typeface="Times New Roman" panose="02020603050405020304" pitchFamily="18" charset="0"/>
              </a:rPr>
              <a:t>geoplot</a:t>
            </a:r>
            <a:r>
              <a:rPr lang="en-US" sz="1800" dirty="0">
                <a:solidFill>
                  <a:srgbClr val="24292E"/>
                </a:solidFill>
                <a:effectLst/>
                <a:latin typeface="Arial" panose="020B0604020202020204" pitchFamily="34" charset="0"/>
                <a:ea typeface="Times New Roman" panose="02020603050405020304" pitchFamily="18" charset="0"/>
              </a:rPr>
              <a:t> generated with folium:</a:t>
            </a:r>
            <a:endParaRPr lang="en-US" sz="1800" dirty="0">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1537553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0709-BDF9-4FF1-9537-828EF8C46315}"/>
              </a:ext>
            </a:extLst>
          </p:cNvPr>
          <p:cNvSpPr>
            <a:spLocks noGrp="1"/>
          </p:cNvSpPr>
          <p:nvPr>
            <p:ph type="title"/>
          </p:nvPr>
        </p:nvSpPr>
        <p:spPr/>
        <p:txBody>
          <a:bodyPr/>
          <a:lstStyle/>
          <a:p>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New York:</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C7AFE0B8-9888-4700-8C4C-469047A8B82B}"/>
              </a:ext>
            </a:extLst>
          </p:cNvPr>
          <p:cNvPicPr>
            <a:picLocks noGrp="1"/>
          </p:cNvPicPr>
          <p:nvPr>
            <p:ph idx="1"/>
          </p:nvPr>
        </p:nvPicPr>
        <p:blipFill>
          <a:blip r:embed="rId2"/>
          <a:stretch>
            <a:fillRect/>
          </a:stretch>
        </p:blipFill>
        <p:spPr>
          <a:xfrm>
            <a:off x="2598255" y="1825625"/>
            <a:ext cx="6995490" cy="4351338"/>
          </a:xfrm>
          <a:prstGeom prst="rect">
            <a:avLst/>
          </a:prstGeom>
        </p:spPr>
      </p:pic>
    </p:spTree>
    <p:extLst>
      <p:ext uri="{BB962C8B-B14F-4D97-AF65-F5344CB8AC3E}">
        <p14:creationId xmlns:p14="http://schemas.microsoft.com/office/powerpoint/2010/main" val="268368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22539-125F-48F2-8C5C-BDB0F9224032}"/>
              </a:ext>
            </a:extLst>
          </p:cNvPr>
          <p:cNvSpPr>
            <a:spLocks noGrp="1"/>
          </p:cNvSpPr>
          <p:nvPr>
            <p:ph type="title"/>
          </p:nvPr>
        </p:nvSpPr>
        <p:spPr/>
        <p:txBody>
          <a:bodyPr/>
          <a:lstStyle/>
          <a:p>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Chicago:</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C3C6FB3C-757A-47D8-9F55-EC07DBFA8487}"/>
              </a:ext>
            </a:extLst>
          </p:cNvPr>
          <p:cNvPicPr>
            <a:picLocks noGrp="1"/>
          </p:cNvPicPr>
          <p:nvPr>
            <p:ph idx="1"/>
          </p:nvPr>
        </p:nvPicPr>
        <p:blipFill>
          <a:blip r:embed="rId2"/>
          <a:stretch>
            <a:fillRect/>
          </a:stretch>
        </p:blipFill>
        <p:spPr>
          <a:xfrm>
            <a:off x="1717078" y="1825625"/>
            <a:ext cx="8757843" cy="4351338"/>
          </a:xfrm>
          <a:prstGeom prst="rect">
            <a:avLst/>
          </a:prstGeom>
        </p:spPr>
      </p:pic>
    </p:spTree>
    <p:extLst>
      <p:ext uri="{BB962C8B-B14F-4D97-AF65-F5344CB8AC3E}">
        <p14:creationId xmlns:p14="http://schemas.microsoft.com/office/powerpoint/2010/main" val="3797188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ADF8F-4A27-496D-8497-6FF1B57B424F}"/>
              </a:ext>
            </a:extLst>
          </p:cNvPr>
          <p:cNvSpPr>
            <a:spLocks noGrp="1"/>
          </p:cNvSpPr>
          <p:nvPr>
            <p:ph type="title"/>
          </p:nvPr>
        </p:nvSpPr>
        <p:spPr/>
        <p:txBody>
          <a:bodyPr/>
          <a:lstStyle/>
          <a:p>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San Francisco:</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E86AA39B-1F8A-4EC2-8477-CF2E85550771}"/>
              </a:ext>
            </a:extLst>
          </p:cNvPr>
          <p:cNvPicPr>
            <a:picLocks noGrp="1"/>
          </p:cNvPicPr>
          <p:nvPr>
            <p:ph idx="1"/>
          </p:nvPr>
        </p:nvPicPr>
        <p:blipFill>
          <a:blip r:embed="rId2"/>
          <a:stretch>
            <a:fillRect/>
          </a:stretch>
        </p:blipFill>
        <p:spPr>
          <a:xfrm>
            <a:off x="2489239" y="1825625"/>
            <a:ext cx="7213521" cy="4351338"/>
          </a:xfrm>
          <a:prstGeom prst="rect">
            <a:avLst/>
          </a:prstGeom>
        </p:spPr>
      </p:pic>
    </p:spTree>
    <p:extLst>
      <p:ext uri="{BB962C8B-B14F-4D97-AF65-F5344CB8AC3E}">
        <p14:creationId xmlns:p14="http://schemas.microsoft.com/office/powerpoint/2010/main" val="3726806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1659B-2D4F-4E27-A85F-CD12C08A9486}"/>
              </a:ext>
            </a:extLst>
          </p:cNvPr>
          <p:cNvSpPr>
            <a:spLocks noGrp="1"/>
          </p:cNvSpPr>
          <p:nvPr>
            <p:ph type="title"/>
          </p:nvPr>
        </p:nvSpPr>
        <p:spPr/>
        <p:txBody>
          <a:bodyPr/>
          <a:lstStyle/>
          <a:p>
            <a:r>
              <a:rPr lang="en-US" sz="1800" b="1" i="1" dirty="0">
                <a:solidFill>
                  <a:srgbClr val="24292E"/>
                </a:solidFill>
                <a:effectLst/>
                <a:latin typeface="Arial" panose="020B0604020202020204" pitchFamily="34" charset="0"/>
                <a:ea typeface="Times New Roman" panose="02020603050405020304" pitchFamily="18" charset="0"/>
                <a:cs typeface="Times New Roman" panose="02020603050405020304" pitchFamily="18" charset="0"/>
              </a:rPr>
              <a:t>Jersey City:</a:t>
            </a:r>
            <a:br>
              <a:rPr lang="en-US" sz="1800" b="1" i="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endParaRPr lang="en-US" dirty="0"/>
          </a:p>
        </p:txBody>
      </p:sp>
      <p:pic>
        <p:nvPicPr>
          <p:cNvPr id="4" name="Content Placeholder 3">
            <a:extLst>
              <a:ext uri="{FF2B5EF4-FFF2-40B4-BE49-F238E27FC236}">
                <a16:creationId xmlns:a16="http://schemas.microsoft.com/office/drawing/2014/main" id="{0B8CC1EF-49D6-4FDF-9D19-59DCBD2A7665}"/>
              </a:ext>
            </a:extLst>
          </p:cNvPr>
          <p:cNvPicPr>
            <a:picLocks noGrp="1"/>
          </p:cNvPicPr>
          <p:nvPr>
            <p:ph idx="1"/>
          </p:nvPr>
        </p:nvPicPr>
        <p:blipFill>
          <a:blip r:embed="rId2"/>
          <a:stretch>
            <a:fillRect/>
          </a:stretch>
        </p:blipFill>
        <p:spPr>
          <a:xfrm>
            <a:off x="2309410" y="1825625"/>
            <a:ext cx="7573179" cy="4351338"/>
          </a:xfrm>
          <a:prstGeom prst="rect">
            <a:avLst/>
          </a:prstGeom>
        </p:spPr>
      </p:pic>
    </p:spTree>
    <p:extLst>
      <p:ext uri="{BB962C8B-B14F-4D97-AF65-F5344CB8AC3E}">
        <p14:creationId xmlns:p14="http://schemas.microsoft.com/office/powerpoint/2010/main" val="8217136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692</Words>
  <Application>Microsoft Office PowerPoint</Application>
  <PresentationFormat>Widescreen</PresentationFormat>
  <Paragraphs>40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Symbol</vt:lpstr>
      <vt:lpstr>Times New Roman</vt:lpstr>
      <vt:lpstr>Office Theme</vt:lpstr>
      <vt:lpstr>Capstone Project - The Battle of Neighborhoods  </vt:lpstr>
      <vt:lpstr>Introduction </vt:lpstr>
      <vt:lpstr>Data section </vt:lpstr>
      <vt:lpstr>Methodology </vt:lpstr>
      <vt:lpstr>Results </vt:lpstr>
      <vt:lpstr>New York: </vt:lpstr>
      <vt:lpstr>Chicago: </vt:lpstr>
      <vt:lpstr>San Francisco: </vt:lpstr>
      <vt:lpstr>Jersey City: </vt:lpstr>
      <vt:lpstr>Boston: </vt:lpstr>
      <vt:lpstr>PowerPoint Presentation</vt:lpstr>
      <vt:lpstr>New York: MDMC: 0.021556 </vt:lpstr>
      <vt:lpstr>Chicago: MDMC: 0.052805 </vt:lpstr>
      <vt:lpstr>San Francisco: MDMC: 0.028633 </vt:lpstr>
      <vt:lpstr>Jersey City: MDMC: 0.029950 </vt:lpstr>
      <vt:lpstr>Boston: MDMC: 0.035126 </vt:lpstr>
      <vt:lpstr>The outputs are : </vt:lpstr>
      <vt:lpstr>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dc:title>
  <dc:creator>MUTHUKUMAR SEENIVASAGAM</dc:creator>
  <cp:lastModifiedBy>MUTHUKUMAR SEENIVASAGAM</cp:lastModifiedBy>
  <cp:revision>3</cp:revision>
  <dcterms:created xsi:type="dcterms:W3CDTF">2021-01-19T02:39:56Z</dcterms:created>
  <dcterms:modified xsi:type="dcterms:W3CDTF">2021-01-19T03:05:02Z</dcterms:modified>
</cp:coreProperties>
</file>